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48" r:id="rId2"/>
  </p:sldMasterIdLst>
  <p:sldIdLst>
    <p:sldId id="256" r:id="rId3"/>
    <p:sldId id="262" r:id="rId4"/>
    <p:sldId id="261" r:id="rId5"/>
    <p:sldId id="263" r:id="rId6"/>
    <p:sldId id="264" r:id="rId7"/>
    <p:sldId id="266" r:id="rId8"/>
    <p:sldId id="268" r:id="rId9"/>
    <p:sldId id="292" r:id="rId10"/>
    <p:sldId id="291" r:id="rId11"/>
    <p:sldId id="294" r:id="rId12"/>
    <p:sldId id="293" r:id="rId13"/>
    <p:sldId id="269" r:id="rId14"/>
    <p:sldId id="271" r:id="rId15"/>
    <p:sldId id="272" r:id="rId16"/>
    <p:sldId id="298" r:id="rId17"/>
    <p:sldId id="299" r:id="rId18"/>
    <p:sldId id="273" r:id="rId19"/>
    <p:sldId id="276" r:id="rId20"/>
    <p:sldId id="289" r:id="rId21"/>
    <p:sldId id="290" r:id="rId22"/>
    <p:sldId id="274" r:id="rId23"/>
    <p:sldId id="279" r:id="rId24"/>
    <p:sldId id="275" r:id="rId25"/>
    <p:sldId id="282" r:id="rId26"/>
    <p:sldId id="285" r:id="rId27"/>
    <p:sldId id="286" r:id="rId28"/>
    <p:sldId id="295" r:id="rId29"/>
    <p:sldId id="296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3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4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6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2509-5E2A-4385-95B3-40FA4D9DC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F2D34-C915-4060-8F39-8FB74B5F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51E39-C254-4D0D-8929-A4046129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31C3-1278-4A90-90DC-D2712317E9D4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44D0A-2386-49E3-A489-48C62909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07C27-8DB4-42F3-9884-C9D45047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2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4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2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7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1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6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93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281337-1DD8-49BB-B3BB-0BDA203B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109B-1DA2-459F-A130-1274412D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7565-F46B-4FDF-9050-BBC7B36FB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31C3-1278-4A90-90DC-D2712317E9D4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0E07-C3E3-4793-8112-7C5FFF780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68E1-EC2F-42A8-B022-427AAD126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BBE13-B4F7-4AB4-97DE-BB3952448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1/07/how-to-use-object-selection-tool-in-photoshop-2020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15/how-to-use-color-range-to-select-an-object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3/26/how-to-use-alpha-channel-to-select-a-object-in-photoshop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06/how-to-adjust-tonal-range-using-photoshop-levels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12/%e5%8e%9f%e8%89%b2%ef%bc%88%e5%9f%ba%e6%9c%ac%e8%89%b2%ef%bc%89%e7%9a%84%e5%9f%ba%e7%a1%80%e7%9f%a5%e8%af%86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3/07/correct-contract-and-exposure-color-using-photoshop-selective-color-tool/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07/how-to-adjust-color-using-photoshop-hue-saturation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07/how-to-use-match-color-in-photoshop/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12/how-to-us/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cksetupguide.com/camera/canoncamerahowto.htm" TargetMode="External"/><Relationship Id="rId2" Type="http://schemas.openxmlformats.org/officeDocument/2006/relationships/hyperlink" Target="http://www.quicksetupguide.com/photoshop/lightroomhowto.htm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quicksetupguide.com/camera/sonycamerahowto.htm" TargetMode="External"/><Relationship Id="rId4" Type="http://schemas.openxmlformats.org/officeDocument/2006/relationships/hyperlink" Target="http://www.quicksetupguide.com/photoshop/photoshophowto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4/12/how-to-use-quick-action-in-photoshop-to-remove-background-or-select-object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icksetupguide.com/blog/2020/03/29/how-to-change-background-in-photoshop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2BAF60-FED9-4301-BA01-66F2DBEF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10AE5-7D11-4DF1-9C05-348C388F5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chemeClr val="tx1"/>
                </a:solidFill>
                <a:latin typeface="+mj-ea"/>
              </a:rPr>
              <a:t>PS</a:t>
            </a:r>
            <a:r>
              <a:rPr lang="zh-CN" altLang="en-US" sz="5400" dirty="0">
                <a:solidFill>
                  <a:schemeClr val="tx1"/>
                </a:solidFill>
                <a:latin typeface="Vladimir Script" panose="03050402040407070305" pitchFamily="66" charset="0"/>
                <a:ea typeface="Yu Mincho Demibold" panose="020B0400000000000000" pitchFamily="18" charset="-128"/>
              </a:rPr>
              <a:t>学习笔记及其实践</a:t>
            </a:r>
            <a:endParaRPr lang="en-US" sz="5400" dirty="0">
              <a:solidFill>
                <a:schemeClr val="tx1"/>
              </a:solidFill>
              <a:latin typeface="Vladimir Script" panose="03050402040407070305" pitchFamily="66" charset="0"/>
              <a:ea typeface="Yu Mincho Demibold" panose="020B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FDC2E-30E0-433F-817A-A440E53B8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>
            <a:normAutofit/>
          </a:bodyPr>
          <a:lstStyle/>
          <a:p>
            <a:r>
              <a:rPr lang="zh-CN" altLang="en-US" dirty="0"/>
              <a:t>一</a:t>
            </a:r>
            <a:r>
              <a:rPr lang="en-US" altLang="zh-CN" dirty="0"/>
              <a:t>. </a:t>
            </a:r>
            <a:r>
              <a:rPr lang="zh-CN" altLang="en-US" dirty="0"/>
              <a:t>通道</a:t>
            </a:r>
            <a:r>
              <a:rPr lang="en-US" altLang="zh-CN" dirty="0"/>
              <a:t> (Channel)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3873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68A2-70DA-461B-8433-D99B8C869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23825"/>
            <a:ext cx="11391899" cy="661035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Before and After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3A5DF-1E01-41A5-9EA8-CFE83BB3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6943724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Picture 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CDC928D1-0BC7-43FB-A285-5043FDBC2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3429" cy="6858000"/>
          </a:xfrm>
          <a:prstGeom prst="rect">
            <a:avLst/>
          </a:prstGeom>
        </p:spPr>
      </p:pic>
      <p:pic>
        <p:nvPicPr>
          <p:cNvPr id="9" name="Picture 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F12978E4-4A16-4FF4-BC11-F8DB214CC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71" y="10724"/>
            <a:ext cx="457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示范操作 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– Select Tool and Refine Edge/Select Mask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New Feature: Object Select Tool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algn="l"/>
            <a:r>
              <a:rPr lang="en-US" sz="6000" b="1" dirty="0">
                <a:hlinkClick r:id="rId2"/>
              </a:rPr>
              <a:t>How to use Object Selection Tool in Photoshop 2020</a:t>
            </a:r>
            <a:r>
              <a:rPr lang="en-US" sz="6000" b="1" dirty="0"/>
              <a:t> </a:t>
            </a:r>
            <a:endParaRPr lang="en-US" altLang="zh-CN" sz="58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7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ess&#10;&#10;Description automatically generated">
            <a:extLst>
              <a:ext uri="{FF2B5EF4-FFF2-40B4-BE49-F238E27FC236}">
                <a16:creationId xmlns:a16="http://schemas.microsoft.com/office/drawing/2014/main" id="{D564493B-EB30-4504-A6CB-1CCC506E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5"/>
            <a:ext cx="12192000" cy="679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17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示范操作 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– Select an Object using Color Range (Channel)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How to use color range to select an object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7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in the snow&#10;&#10;Description automatically generated">
            <a:extLst>
              <a:ext uri="{FF2B5EF4-FFF2-40B4-BE49-F238E27FC236}">
                <a16:creationId xmlns:a16="http://schemas.microsoft.com/office/drawing/2014/main" id="{13A2EF86-8E4A-42E1-867A-28319FDB9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" y="-180975"/>
            <a:ext cx="12189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0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示范操作 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– Selection using Alpha  Channel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hlinkClick r:id="rId2"/>
              </a:rPr>
              <a:t>How to use Alpha channel to select a object in Photoshop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2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louds in the snow&#10;&#10;Description automatically generated">
            <a:extLst>
              <a:ext uri="{FF2B5EF4-FFF2-40B4-BE49-F238E27FC236}">
                <a16:creationId xmlns:a16="http://schemas.microsoft.com/office/drawing/2014/main" id="{1FE1768D-6BC7-470B-ADD6-BF516A39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" y="0"/>
            <a:ext cx="12189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2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还可以精确的调光，调色，换色，配色。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zh-CN" altLang="it-IT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如何用通道（</a:t>
            </a:r>
            <a:r>
              <a:rPr lang="it-IT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it-IT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调光？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hlinkClick r:id="rId2"/>
              </a:rPr>
              <a:t>How to adjust tonal range using Photoshop Levels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76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113BBDCF-5A70-4D7E-9276-CA6659B2B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02088" cy="3320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777B6-E627-4C0E-B8C5-C397CB94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54" y="3224469"/>
            <a:ext cx="645622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6128"/>
            <a:ext cx="9144000" cy="781235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如何用通道（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）调色？</a:t>
            </a: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64816"/>
            <a:ext cx="9144000" cy="4967056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</a:rPr>
              <a:t>原色是指不能通过其他颜色的混合调配而得出的“基本色”。它们是</a:t>
            </a:r>
            <a:r>
              <a:rPr lang="en-US" altLang="zh-CN" dirty="0">
                <a:solidFill>
                  <a:schemeClr val="bg1"/>
                </a:solidFill>
              </a:rPr>
              <a:t>RGB</a:t>
            </a:r>
            <a:r>
              <a:rPr lang="zh-CN" altLang="en-US" dirty="0">
                <a:solidFill>
                  <a:schemeClr val="bg1"/>
                </a:solidFill>
              </a:rPr>
              <a:t>（红绿蓝）。</a:t>
            </a:r>
            <a:r>
              <a:rPr lang="en-US" altLang="zh-CN" dirty="0">
                <a:solidFill>
                  <a:schemeClr val="bg1"/>
                </a:solidFill>
              </a:rPr>
              <a:t>RGB </a:t>
            </a:r>
            <a:r>
              <a:rPr lang="zh-CN" altLang="en-US" dirty="0">
                <a:solidFill>
                  <a:schemeClr val="bg1"/>
                </a:solidFill>
              </a:rPr>
              <a:t>色系也是我们常说的加色法，混合任两个原色，就会产生三个次原色：青、洋（品）红。</a:t>
            </a:r>
            <a:r>
              <a:rPr lang="en-US" altLang="zh-CN" dirty="0">
                <a:solidFill>
                  <a:schemeClr val="bg1"/>
                </a:solidFill>
              </a:rPr>
              <a:t>RGB</a:t>
            </a:r>
            <a:r>
              <a:rPr lang="zh-CN" altLang="en-US" dirty="0">
                <a:solidFill>
                  <a:schemeClr val="bg1"/>
                </a:solidFill>
              </a:rPr>
              <a:t>这三种颜色的组合，几乎形成了所有的颜色。将光的三原色加在一起就可以做出白光。所以，如果一个 </a:t>
            </a:r>
            <a:r>
              <a:rPr lang="en-US" altLang="zh-CN" dirty="0">
                <a:solidFill>
                  <a:schemeClr val="bg1"/>
                </a:solidFill>
              </a:rPr>
              <a:t>RGB </a:t>
            </a:r>
            <a:r>
              <a:rPr lang="zh-CN" altLang="en-US" dirty="0">
                <a:solidFill>
                  <a:schemeClr val="bg1"/>
                </a:solidFill>
              </a:rPr>
              <a:t>的值为 </a:t>
            </a:r>
            <a:r>
              <a:rPr lang="en-US" altLang="zh-CN" dirty="0">
                <a:solidFill>
                  <a:schemeClr val="bg1"/>
                </a:solidFill>
              </a:rPr>
              <a:t>255,255,255 </a:t>
            </a:r>
            <a:r>
              <a:rPr lang="zh-CN" altLang="en-US" dirty="0">
                <a:solidFill>
                  <a:schemeClr val="bg1"/>
                </a:solidFill>
              </a:rPr>
              <a:t>则表示为白色。如果完全拿掉这三原色的光 </a:t>
            </a:r>
            <a:r>
              <a:rPr lang="en-US" altLang="zh-CN" dirty="0">
                <a:solidFill>
                  <a:schemeClr val="bg1"/>
                </a:solidFill>
              </a:rPr>
              <a:t>(RGB: 0,0,0) </a:t>
            </a:r>
            <a:r>
              <a:rPr lang="zh-CN" altLang="en-US" dirty="0">
                <a:solidFill>
                  <a:schemeClr val="bg1"/>
                </a:solidFill>
              </a:rPr>
              <a:t>则产生黑色。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</a:rPr>
              <a:t>RGB </a:t>
            </a:r>
            <a:r>
              <a:rPr lang="zh-CN" altLang="en-US" dirty="0">
                <a:solidFill>
                  <a:schemeClr val="bg1"/>
                </a:solidFill>
              </a:rPr>
              <a:t>模式的相反模式就是 </a:t>
            </a:r>
            <a:r>
              <a:rPr lang="en-US" altLang="zh-CN" dirty="0">
                <a:solidFill>
                  <a:schemeClr val="bg1"/>
                </a:solidFill>
              </a:rPr>
              <a:t>CMYK </a:t>
            </a:r>
            <a:r>
              <a:rPr lang="zh-CN" altLang="en-US" dirty="0">
                <a:solidFill>
                  <a:schemeClr val="bg1"/>
                </a:solidFill>
              </a:rPr>
              <a:t>模式也就是减色法，</a:t>
            </a:r>
            <a:r>
              <a:rPr lang="en-US" altLang="zh-CN" dirty="0">
                <a:solidFill>
                  <a:schemeClr val="bg1"/>
                </a:solidFill>
              </a:rPr>
              <a:t>CMYK</a:t>
            </a:r>
            <a:r>
              <a:rPr lang="zh-CN" altLang="en-US" dirty="0">
                <a:solidFill>
                  <a:schemeClr val="bg1"/>
                </a:solidFill>
              </a:rPr>
              <a:t>模式中所使用的三原色就是 </a:t>
            </a:r>
            <a:r>
              <a:rPr lang="en-US" altLang="zh-CN" dirty="0">
                <a:solidFill>
                  <a:schemeClr val="bg1"/>
                </a:solidFill>
              </a:rPr>
              <a:t>RGB </a:t>
            </a:r>
            <a:r>
              <a:rPr lang="zh-CN" altLang="en-US" dirty="0">
                <a:solidFill>
                  <a:schemeClr val="bg1"/>
                </a:solidFill>
              </a:rPr>
              <a:t>模式中的次颜色。如果将红、绿、蓝光混合在一起形成白光，那么就表示将青、洋红、黄三色的颜料混合在一起就会产生黑色，因为三原色的光波都将被颜料所吸收了。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zh-CN" altLang="en-US" dirty="0">
                <a:hlinkClick r:id="rId2"/>
              </a:rPr>
              <a:t>原色（基本色）的基础知识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0761"/>
            <a:ext cx="9144000" cy="6407239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1. </a:t>
            </a:r>
            <a:r>
              <a:rPr lang="zh-CN" altLang="en-US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我不是大师。今天分享的只是我的学习笔记以及具体操作示范。</a:t>
            </a:r>
            <a:b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2. </a:t>
            </a:r>
            <a:r>
              <a:rPr lang="zh-CN" altLang="en-US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很多功能我们都可以在</a:t>
            </a:r>
            <a:r>
              <a:rPr lang="en-US" altLang="zh-CN" sz="4800" dirty="0" err="1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Lightroom</a:t>
            </a:r>
            <a:r>
              <a:rPr lang="zh-CN" altLang="en-US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上做，但是细节，局部还是要有</a:t>
            </a:r>
            <a: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PS</a:t>
            </a:r>
            <a:r>
              <a:rPr lang="zh-CN" altLang="en-US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  <a:b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3. PS</a:t>
            </a:r>
            <a:r>
              <a:rPr lang="zh-CN" altLang="en-US" sz="4800" dirty="0">
                <a:solidFill>
                  <a:prstClr val="white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不是摄影，而是一种再次创作的工具。</a:t>
            </a:r>
            <a:endParaRPr lang="en-US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75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8A665426-AFC9-4E3B-AF9D-C26FFEA7F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643890"/>
            <a:ext cx="780288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9596"/>
            <a:ext cx="9144000" cy="887768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用通道（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）调色案例</a:t>
            </a: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hlinkClick r:id="rId2"/>
              </a:rPr>
              <a:t>Correct, contract and exposure color using Photoshop Selective Color Tool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2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n top of a grass covered field&#10;&#10;Description automatically generated">
            <a:extLst>
              <a:ext uri="{FF2B5EF4-FFF2-40B4-BE49-F238E27FC236}">
                <a16:creationId xmlns:a16="http://schemas.microsoft.com/office/drawing/2014/main" id="{27A8B55A-AA7A-4274-9218-8EDA5EDE8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72075" cy="4181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F926D1-3D02-424E-919A-877B855E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2955163"/>
            <a:ext cx="5857875" cy="39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3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如何用通道（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）换色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hlinkClick r:id="rId2"/>
              </a:rPr>
              <a:t>How to adjust color using Photoshop Hue/Saturation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forest&#10;&#10;Description automatically generated">
            <a:extLst>
              <a:ext uri="{FF2B5EF4-FFF2-40B4-BE49-F238E27FC236}">
                <a16:creationId xmlns:a16="http://schemas.microsoft.com/office/drawing/2014/main" id="{9F25EE29-1C10-4B17-B0B6-469B7DF84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28" y="0"/>
            <a:ext cx="45755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4EB0D-EEA3-4144-8FF3-1C195D83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34" y="-6664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27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如何用通道（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）匹配颜色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How to use Match Color in Photoshop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3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4CAD0419-4B11-40BE-B49E-2F91A8F67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3247" cy="4148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260B8A-7D24-4D12-9E80-3F8A530F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40" y="2920753"/>
            <a:ext cx="5907621" cy="39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87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328014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如何用通道（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Channel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）虚化背景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?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Using Photoshop Lens Focus by creating Alpha Channel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25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flower&#10;&#10;Description automatically generated">
            <a:extLst>
              <a:ext uri="{FF2B5EF4-FFF2-40B4-BE49-F238E27FC236}">
                <a16:creationId xmlns:a16="http://schemas.microsoft.com/office/drawing/2014/main" id="{35E16976-FB0E-4B69-BF64-9AFE162FE0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2" y="692865"/>
            <a:ext cx="5867274" cy="3910205"/>
          </a:xfrm>
          <a:prstGeom prst="rect">
            <a:avLst/>
          </a:prstGeom>
        </p:spPr>
      </p:pic>
      <p:pic>
        <p:nvPicPr>
          <p:cNvPr id="6" name="Picture 5" descr="A person standing in front of a flower&#10;&#10;Description automatically generated">
            <a:extLst>
              <a:ext uri="{FF2B5EF4-FFF2-40B4-BE49-F238E27FC236}">
                <a16:creationId xmlns:a16="http://schemas.microsoft.com/office/drawing/2014/main" id="{F93F0E1E-E2D6-4BBA-BD1F-1700C59D6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39" y="692865"/>
            <a:ext cx="5867274" cy="39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5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6"/>
            <a:ext cx="9144000" cy="3517622"/>
          </a:xfrm>
        </p:spPr>
        <p:txBody>
          <a:bodyPr>
            <a:normAutofit fontScale="90000"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End</a:t>
            </a:r>
            <a:br>
              <a:rPr lang="en-US" altLang="zh-CN" sz="72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72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Thank you!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Other resources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70547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Adobe Lightroom How to - Step by step with Screenshots</a:t>
            </a:r>
            <a:endParaRPr lang="en-US" dirty="0"/>
          </a:p>
          <a:p>
            <a:r>
              <a:rPr lang="en-US" dirty="0">
                <a:hlinkClick r:id="rId3"/>
              </a:rPr>
              <a:t>Canon EOS Camera How to - Step by step with Screenshots</a:t>
            </a:r>
            <a:endParaRPr lang="en-US" dirty="0"/>
          </a:p>
          <a:p>
            <a:r>
              <a:rPr lang="en-US">
                <a:hlinkClick r:id="rId4"/>
              </a:rPr>
              <a:t>Photoshop CS How to - Step by step with Screenshots</a:t>
            </a:r>
            <a:br>
              <a:rPr lang="en-US"/>
            </a:br>
            <a:r>
              <a:rPr lang="en-US">
                <a:hlinkClick r:id="rId5"/>
              </a:rPr>
              <a:t>Sony Camera How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1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2762"/>
            <a:ext cx="9144000" cy="575938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762"/>
            <a:ext cx="9144000" cy="606394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zh-CN" sz="3600" dirty="0">
                <a:solidFill>
                  <a:schemeClr val="bg2"/>
                </a:solidFill>
              </a:rPr>
              <a:t>PS</a:t>
            </a:r>
            <a:r>
              <a:rPr lang="zh-CN" altLang="en-US" sz="3600" dirty="0">
                <a:solidFill>
                  <a:schemeClr val="bg2"/>
                </a:solidFill>
              </a:rPr>
              <a:t>做局部调整主要通过通道（</a:t>
            </a:r>
            <a:r>
              <a:rPr lang="en-US" altLang="zh-CN" sz="3600" dirty="0">
                <a:solidFill>
                  <a:schemeClr val="bg2"/>
                </a:solidFill>
              </a:rPr>
              <a:t>Channel</a:t>
            </a:r>
            <a:r>
              <a:rPr lang="zh-CN" altLang="en-US" sz="3600" dirty="0">
                <a:solidFill>
                  <a:schemeClr val="bg2"/>
                </a:solidFill>
              </a:rPr>
              <a:t>）和图层（</a:t>
            </a:r>
            <a:r>
              <a:rPr lang="en-US" altLang="zh-CN" sz="3600" dirty="0">
                <a:solidFill>
                  <a:schemeClr val="bg2"/>
                </a:solidFill>
              </a:rPr>
              <a:t>Layer</a:t>
            </a:r>
            <a:r>
              <a:rPr lang="zh-CN" altLang="en-US" sz="3600" dirty="0">
                <a:solidFill>
                  <a:schemeClr val="bg2"/>
                </a:solidFill>
              </a:rPr>
              <a:t>）实现。</a:t>
            </a:r>
            <a:endParaRPr lang="en-US" altLang="zh-CN" sz="3600" dirty="0">
              <a:solidFill>
                <a:schemeClr val="bg2"/>
              </a:solidFill>
            </a:endParaRPr>
          </a:p>
          <a:p>
            <a:pPr algn="l"/>
            <a:endParaRPr lang="en-US" altLang="zh-CN" sz="3600" dirty="0">
              <a:solidFill>
                <a:schemeClr val="bg2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2"/>
                </a:solidFill>
              </a:rPr>
              <a:t>什么是通道？</a:t>
            </a:r>
            <a:endParaRPr lang="en-US" altLang="zh-CN" sz="3600" dirty="0">
              <a:solidFill>
                <a:schemeClr val="bg2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2"/>
                </a:solidFill>
              </a:rPr>
              <a:t>“通道的作用主要有一以下几种</a:t>
            </a:r>
            <a:r>
              <a:rPr lang="en-US" altLang="zh-CN" sz="3600" dirty="0">
                <a:solidFill>
                  <a:schemeClr val="bg2"/>
                </a:solidFill>
              </a:rPr>
              <a:t>: 1</a:t>
            </a:r>
            <a:r>
              <a:rPr lang="zh-CN" altLang="en-US" sz="3600" dirty="0">
                <a:solidFill>
                  <a:schemeClr val="bg2"/>
                </a:solidFill>
              </a:rPr>
              <a:t>、可建立精确的选区 </a:t>
            </a:r>
            <a:r>
              <a:rPr lang="en-US" altLang="zh-CN" sz="3600" dirty="0">
                <a:solidFill>
                  <a:schemeClr val="bg2"/>
                </a:solidFill>
              </a:rPr>
              <a:t>2</a:t>
            </a:r>
            <a:r>
              <a:rPr lang="zh-CN" altLang="en-US" sz="3600" dirty="0">
                <a:solidFill>
                  <a:schemeClr val="bg2"/>
                </a:solidFill>
              </a:rPr>
              <a:t>、可以存储选区和载入选区备用 </a:t>
            </a:r>
            <a:r>
              <a:rPr lang="en-US" altLang="zh-CN" sz="3600" dirty="0">
                <a:solidFill>
                  <a:schemeClr val="bg2"/>
                </a:solidFill>
              </a:rPr>
              <a:t>3</a:t>
            </a:r>
            <a:r>
              <a:rPr lang="zh-CN" altLang="en-US" sz="3600" dirty="0">
                <a:solidFill>
                  <a:schemeClr val="bg2"/>
                </a:solidFill>
              </a:rPr>
              <a:t>、可以制作其他软件 </a:t>
            </a:r>
            <a:r>
              <a:rPr lang="en-US" altLang="zh-CN" sz="3600" dirty="0">
                <a:solidFill>
                  <a:schemeClr val="bg2"/>
                </a:solidFill>
              </a:rPr>
              <a:t>4</a:t>
            </a:r>
            <a:r>
              <a:rPr lang="zh-CN" altLang="en-US" sz="3600" dirty="0">
                <a:solidFill>
                  <a:schemeClr val="bg2"/>
                </a:solidFill>
              </a:rPr>
              <a:t>、可以看到精确的图像颜色信息</a:t>
            </a:r>
            <a:r>
              <a:rPr lang="en-US" altLang="zh-CN" sz="3600" dirty="0">
                <a:solidFill>
                  <a:schemeClr val="bg2"/>
                </a:solidFill>
              </a:rPr>
              <a:t>,</a:t>
            </a:r>
            <a:r>
              <a:rPr lang="zh-CN" altLang="en-US" sz="3600" dirty="0">
                <a:solidFill>
                  <a:schemeClr val="bg2"/>
                </a:solidFill>
              </a:rPr>
              <a:t>有利于调整图像颜色</a:t>
            </a:r>
            <a:r>
              <a:rPr lang="en-US" altLang="zh-CN" sz="3600" dirty="0">
                <a:solidFill>
                  <a:schemeClr val="bg2"/>
                </a:solidFill>
              </a:rPr>
              <a:t>...”</a:t>
            </a:r>
          </a:p>
          <a:p>
            <a:pPr algn="l"/>
            <a:endParaRPr lang="en-US" sz="3600" dirty="0">
              <a:solidFill>
                <a:schemeClr val="bg2"/>
              </a:solidFill>
            </a:endParaRPr>
          </a:p>
          <a:p>
            <a:pPr algn="l"/>
            <a:r>
              <a:rPr lang="zh-CN" altLang="en-US" sz="3600" dirty="0">
                <a:solidFill>
                  <a:schemeClr val="bg2"/>
                </a:solidFill>
              </a:rPr>
              <a:t>通道可以做什么？</a:t>
            </a:r>
            <a:endParaRPr lang="en-US" altLang="zh-CN" sz="3600" dirty="0">
              <a:solidFill>
                <a:schemeClr val="bg2"/>
              </a:solidFill>
            </a:endParaRPr>
          </a:p>
          <a:p>
            <a:pPr algn="l"/>
            <a:r>
              <a:rPr lang="en-US" altLang="zh-CN" sz="3600" dirty="0">
                <a:solidFill>
                  <a:schemeClr val="bg2"/>
                </a:solidFill>
              </a:rPr>
              <a:t>1. </a:t>
            </a:r>
            <a:r>
              <a:rPr lang="zh-CN" altLang="en-US" sz="3600" dirty="0">
                <a:solidFill>
                  <a:schemeClr val="bg2"/>
                </a:solidFill>
              </a:rPr>
              <a:t>抠图；</a:t>
            </a:r>
            <a:r>
              <a:rPr lang="en-US" altLang="zh-CN" sz="3600" dirty="0">
                <a:solidFill>
                  <a:schemeClr val="bg2"/>
                </a:solidFill>
              </a:rPr>
              <a:t>2. </a:t>
            </a:r>
            <a:r>
              <a:rPr lang="zh-CN" altLang="en-US" sz="3600" dirty="0">
                <a:solidFill>
                  <a:schemeClr val="bg2"/>
                </a:solidFill>
              </a:rPr>
              <a:t>调光；</a:t>
            </a:r>
            <a:r>
              <a:rPr lang="en-US" altLang="zh-CN" sz="3600" dirty="0">
                <a:solidFill>
                  <a:schemeClr val="bg2"/>
                </a:solidFill>
              </a:rPr>
              <a:t>3. </a:t>
            </a:r>
            <a:r>
              <a:rPr lang="zh-CN" altLang="en-US" sz="3600" dirty="0">
                <a:solidFill>
                  <a:schemeClr val="bg2"/>
                </a:solidFill>
              </a:rPr>
              <a:t>调色；</a:t>
            </a:r>
            <a:r>
              <a:rPr lang="en-US" altLang="zh-CN" sz="3600" dirty="0">
                <a:solidFill>
                  <a:schemeClr val="bg2"/>
                </a:solidFill>
              </a:rPr>
              <a:t>4. </a:t>
            </a:r>
            <a:r>
              <a:rPr lang="zh-CN" altLang="en-US" sz="3600" dirty="0">
                <a:solidFill>
                  <a:schemeClr val="bg2"/>
                </a:solidFill>
              </a:rPr>
              <a:t>换色；</a:t>
            </a:r>
            <a:r>
              <a:rPr lang="en-US" altLang="zh-CN" sz="3600" dirty="0">
                <a:solidFill>
                  <a:schemeClr val="bg2"/>
                </a:solidFill>
              </a:rPr>
              <a:t>5. </a:t>
            </a:r>
            <a:r>
              <a:rPr lang="zh-CN" altLang="en-US" sz="3600" dirty="0">
                <a:solidFill>
                  <a:schemeClr val="bg2"/>
                </a:solidFill>
              </a:rPr>
              <a:t>配色；</a:t>
            </a:r>
            <a:r>
              <a:rPr lang="en-US" altLang="zh-CN" sz="3600" dirty="0">
                <a:solidFill>
                  <a:schemeClr val="bg2"/>
                </a:solidFill>
              </a:rPr>
              <a:t>6. </a:t>
            </a:r>
            <a:r>
              <a:rPr lang="zh-CN" altLang="en-US" sz="3600" dirty="0">
                <a:solidFill>
                  <a:schemeClr val="bg2"/>
                </a:solidFill>
              </a:rPr>
              <a:t>虚化背景；</a:t>
            </a:r>
            <a:r>
              <a:rPr lang="en-US" altLang="zh-CN" sz="3600" dirty="0">
                <a:solidFill>
                  <a:schemeClr val="bg2"/>
                </a:solidFill>
              </a:rPr>
              <a:t>……</a:t>
            </a:r>
          </a:p>
          <a:p>
            <a:pPr algn="l"/>
            <a:endParaRPr lang="en-US" sz="3600" dirty="0">
              <a:solidFill>
                <a:schemeClr val="bg2"/>
              </a:solidFill>
            </a:endParaRPr>
          </a:p>
          <a:p>
            <a:pPr algn="l"/>
            <a:endParaRPr lang="en-US" altLang="zh-CN" sz="3600" dirty="0">
              <a:solidFill>
                <a:schemeClr val="bg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2762"/>
            <a:ext cx="9144000" cy="1393794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以抠图为例</a:t>
            </a:r>
            <a:endParaRPr lang="en-US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4007"/>
            <a:ext cx="9144000" cy="395944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2"/>
                </a:solidFill>
              </a:rPr>
              <a:t>我们可以使用</a:t>
            </a:r>
            <a:r>
              <a:rPr lang="en-US" altLang="zh-CN" sz="3600" dirty="0">
                <a:solidFill>
                  <a:schemeClr val="bg2"/>
                </a:solidFill>
              </a:rPr>
              <a:t>, Quick Action, Select Tool, Refine Edge (Select and Mask), Channel</a:t>
            </a:r>
            <a:r>
              <a:rPr lang="zh-CN" altLang="en-US" sz="3600" dirty="0">
                <a:solidFill>
                  <a:schemeClr val="bg2"/>
                </a:solidFill>
              </a:rPr>
              <a:t>抠图</a:t>
            </a:r>
            <a:r>
              <a:rPr lang="en-US" altLang="zh-CN" sz="3600" dirty="0">
                <a:solidFill>
                  <a:schemeClr val="bg2"/>
                </a:solidFill>
              </a:rPr>
              <a:t>. </a:t>
            </a:r>
            <a:r>
              <a:rPr lang="zh-CN" altLang="en-US" sz="3600" dirty="0">
                <a:solidFill>
                  <a:schemeClr val="bg2"/>
                </a:solidFill>
              </a:rPr>
              <a:t>其中通道（</a:t>
            </a:r>
            <a:r>
              <a:rPr lang="en-US" altLang="zh-CN" sz="3600" dirty="0">
                <a:solidFill>
                  <a:schemeClr val="bg2"/>
                </a:solidFill>
              </a:rPr>
              <a:t>Channel)</a:t>
            </a:r>
            <a:r>
              <a:rPr lang="zh-CN" altLang="en-US" sz="3600" dirty="0">
                <a:solidFill>
                  <a:schemeClr val="bg2"/>
                </a:solidFill>
              </a:rPr>
              <a:t>是选择复杂，有透明物体的最佳选择。</a:t>
            </a:r>
            <a:endParaRPr lang="en-US" altLang="zh-CN" sz="3600" dirty="0">
              <a:solidFill>
                <a:schemeClr val="bg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6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99503-1E84-4B49-8638-C5D68479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47625"/>
            <a:ext cx="11039475" cy="6762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928686-BF68-4189-8781-0A3F3590B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" y="0"/>
            <a:ext cx="11039474" cy="6858000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chemeClr val="bg2"/>
                </a:solidFill>
              </a:rPr>
              <a:t>The result of using Select tool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E043-9FB9-4B1B-8E27-F9C18FFA1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6810374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4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E9AC2-673D-4485-9C53-63BF218E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23825"/>
            <a:ext cx="9820275" cy="661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4868A2-70DA-461B-8433-D99B8C869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861" y="123825"/>
            <a:ext cx="9820275" cy="6610350"/>
          </a:xfrm>
        </p:spPr>
        <p:txBody>
          <a:bodyPr/>
          <a:lstStyle/>
          <a:p>
            <a:r>
              <a:rPr lang="en-US" dirty="0"/>
              <a:t>The result of using Channel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3A5DF-1E01-41A5-9EA8-CFE83BB3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6943724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1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8856"/>
            <a:ext cx="9528699" cy="1697699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示范操作</a:t>
            </a:r>
            <a:b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</a:br>
            <a:r>
              <a:rPr lang="en-US" altLang="zh-CN" sz="32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New Feature: Quick Action – Remove Background</a:t>
            </a:r>
            <a:endParaRPr lang="en-US" sz="32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How to use Quick Action in Photoshop to Remove Background or Select Object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0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68A2-70DA-461B-8433-D99B8C869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23825"/>
            <a:ext cx="11391899" cy="6610350"/>
          </a:xfrm>
        </p:spPr>
        <p:txBody>
          <a:bodyPr/>
          <a:lstStyle/>
          <a:p>
            <a:r>
              <a:rPr lang="en-US" dirty="0"/>
              <a:t> Before   and    After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3A5DF-1E01-41A5-9EA8-CFE83BB3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6943724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6" name="Picture 5" descr="A person posing for a picture&#10;&#10;Description automatically generated">
            <a:extLst>
              <a:ext uri="{FF2B5EF4-FFF2-40B4-BE49-F238E27FC236}">
                <a16:creationId xmlns:a16="http://schemas.microsoft.com/office/drawing/2014/main" id="{41B08DB6-DE66-4BFD-92DC-A86DA6F46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6750"/>
            <a:ext cx="6478411" cy="4264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09" y="692188"/>
            <a:ext cx="5785061" cy="42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4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D0FD-A7EC-4777-8E4C-C0FC329BE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857"/>
            <a:ext cx="9144000" cy="1821986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插曲 </a:t>
            </a:r>
            <a:r>
              <a:rPr lang="en-US" altLang="zh-CN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– </a:t>
            </a:r>
            <a:r>
              <a:rPr lang="zh-CN" altLang="en-US" sz="36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换背景，保持光影和真实场景</a:t>
            </a:r>
            <a:endParaRPr lang="en-US" sz="36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F7171-140A-4D53-A5C4-DEDDE906F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36"/>
            <a:ext cx="9144000" cy="21105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>
                <a:hlinkClick r:id="rId2"/>
              </a:rPr>
              <a:t>How to change background in Photoshop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985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43E41"/>
      </a:dk2>
      <a:lt2>
        <a:srgbClr val="E5E8E2"/>
      </a:lt2>
      <a:accent1>
        <a:srgbClr val="8447D1"/>
      </a:accent1>
      <a:accent2>
        <a:srgbClr val="5D5ACB"/>
      </a:accent2>
      <a:accent3>
        <a:srgbClr val="4178CF"/>
      </a:accent3>
      <a:accent4>
        <a:srgbClr val="2FA2BD"/>
      </a:accent4>
      <a:accent5>
        <a:srgbClr val="38B599"/>
      </a:accent5>
      <a:accent6>
        <a:srgbClr val="2EBA60"/>
      </a:accent6>
      <a:hlink>
        <a:srgbClr val="30928C"/>
      </a:hlink>
      <a:folHlink>
        <a:srgbClr val="848484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8980</TotalTime>
  <Words>909</Words>
  <Application>Microsoft Office PowerPoint</Application>
  <PresentationFormat>Widescreen</PresentationFormat>
  <Paragraphs>62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宋体</vt:lpstr>
      <vt:lpstr>Yu Mincho</vt:lpstr>
      <vt:lpstr>Arial</vt:lpstr>
      <vt:lpstr>Calibri</vt:lpstr>
      <vt:lpstr>Calibri Light</vt:lpstr>
      <vt:lpstr>Georgia Pro Cond Light</vt:lpstr>
      <vt:lpstr>Speak Pro</vt:lpstr>
      <vt:lpstr>Vladimir Script</vt:lpstr>
      <vt:lpstr>RetrospectVTI</vt:lpstr>
      <vt:lpstr>Office Theme</vt:lpstr>
      <vt:lpstr>PS学习笔记及其实践</vt:lpstr>
      <vt:lpstr>1. 我不是大师。今天分享的只是我的学习笔记以及具体操作示范。  2. 很多功能我们都可以在Lightroom上做，但是细节，局部还是要有PS。  3. PS不是摄影，而是一种再次创作的工具。</vt:lpstr>
      <vt:lpstr> </vt:lpstr>
      <vt:lpstr>以抠图为例</vt:lpstr>
      <vt:lpstr>The result of using Select tool</vt:lpstr>
      <vt:lpstr>The result of using Channel</vt:lpstr>
      <vt:lpstr>示范操作 New Feature: Quick Action – Remove Background</vt:lpstr>
      <vt:lpstr> Before   and    After</vt:lpstr>
      <vt:lpstr>插曲 – 换背景，保持光影和真实场景</vt:lpstr>
      <vt:lpstr> Before and After</vt:lpstr>
      <vt:lpstr>示范操作 – Select Tool and Refine Edge/Select Mask New Feature: Object Select Tool </vt:lpstr>
      <vt:lpstr>PowerPoint Presentation</vt:lpstr>
      <vt:lpstr>示范操作 – Select an Object using Color Range (Channel)  </vt:lpstr>
      <vt:lpstr>PowerPoint Presentation</vt:lpstr>
      <vt:lpstr>示范操作 – Selection using Alpha  Channel  </vt:lpstr>
      <vt:lpstr>PowerPoint Presentation</vt:lpstr>
      <vt:lpstr>Channel还可以精确的调光，调色，换色，配色。  如何用通道（Channel）调光？  </vt:lpstr>
      <vt:lpstr>PowerPoint Presentation</vt:lpstr>
      <vt:lpstr>如何用通道（Channel）调色？</vt:lpstr>
      <vt:lpstr>PowerPoint Presentation</vt:lpstr>
      <vt:lpstr>用通道（Channel）调色案例</vt:lpstr>
      <vt:lpstr>PowerPoint Presentation</vt:lpstr>
      <vt:lpstr>如何用通道（Channel）换色?  </vt:lpstr>
      <vt:lpstr>PowerPoint Presentation</vt:lpstr>
      <vt:lpstr>如何用通道（Channel）匹配颜色?  </vt:lpstr>
      <vt:lpstr>PowerPoint Presentation</vt:lpstr>
      <vt:lpstr>如何用通道（Channel）虚化背景?  </vt:lpstr>
      <vt:lpstr>PowerPoint Presentation</vt:lpstr>
      <vt:lpstr>End Thank you!  Other 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PS学习笔记及其实践</dc:title>
  <dc:creator>Bob Lin</dc:creator>
  <cp:lastModifiedBy>Bob Lin</cp:lastModifiedBy>
  <cp:revision>37</cp:revision>
  <dcterms:created xsi:type="dcterms:W3CDTF">2020-04-07T17:27:33Z</dcterms:created>
  <dcterms:modified xsi:type="dcterms:W3CDTF">2020-04-16T01:09:24Z</dcterms:modified>
</cp:coreProperties>
</file>